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7" r:id="rId4"/>
    <p:sldMasterId id="21474837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Inter SemiBold"/>
      <p:regular r:id="rId20"/>
      <p:bold r:id="rId21"/>
      <p:italic r:id="rId22"/>
      <p:boldItalic r:id="rId23"/>
    </p:embeddedFont>
    <p:embeddedFont>
      <p:font typeface="Inter Light"/>
      <p:regular r:id="rId24"/>
      <p:bold r:id="rId25"/>
      <p:italic r:id="rId26"/>
      <p:boldItalic r:id="rId27"/>
    </p:embeddedFont>
    <p:embeddedFont>
      <p:font typeface="Gowun Batang"/>
      <p:regular r:id="rId28"/>
      <p:bold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Instrument Sans SemiBold"/>
      <p:regular r:id="rId34"/>
      <p:bold r:id="rId35"/>
      <p:italic r:id="rId36"/>
      <p:boldItalic r:id="rId37"/>
    </p:embeddedFont>
    <p:embeddedFont>
      <p:font typeface="Instrument Sans Medium"/>
      <p:regular r:id="rId38"/>
      <p:bold r:id="rId39"/>
      <p:italic r:id="rId40"/>
      <p:boldItalic r:id="rId41"/>
    </p:embeddedFont>
    <p:embeddedFont>
      <p:font typeface="Instrument Sans"/>
      <p:regular r:id="rId42"/>
      <p:bold r:id="rId43"/>
      <p:italic r:id="rId44"/>
      <p:boldItalic r:id="rId45"/>
    </p:embeddedFont>
    <p:embeddedFont>
      <p:font typeface="Inter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Medium-italic.fntdata"/><Relationship Id="rId42" Type="http://schemas.openxmlformats.org/officeDocument/2006/relationships/font" Target="fonts/InstrumentSans-regular.fntdata"/><Relationship Id="rId41" Type="http://schemas.openxmlformats.org/officeDocument/2006/relationships/font" Target="fonts/InstrumentSansMedium-boldItalic.fntdata"/><Relationship Id="rId44" Type="http://schemas.openxmlformats.org/officeDocument/2006/relationships/font" Target="fonts/InstrumentSans-italic.fntdata"/><Relationship Id="rId43" Type="http://schemas.openxmlformats.org/officeDocument/2006/relationships/font" Target="fonts/InstrumentSans-bold.fntdata"/><Relationship Id="rId46" Type="http://schemas.openxmlformats.org/officeDocument/2006/relationships/font" Target="fonts/InterMedium-regular.fntdata"/><Relationship Id="rId45" Type="http://schemas.openxmlformats.org/officeDocument/2006/relationships/font" Target="fonts/Instrument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Medium-italic.fntdata"/><Relationship Id="rId47" Type="http://schemas.openxmlformats.org/officeDocument/2006/relationships/font" Target="fonts/InterMedium-bold.fntdata"/><Relationship Id="rId49" Type="http://schemas.openxmlformats.org/officeDocument/2006/relationships/font" Target="fonts/Inter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33" Type="http://schemas.openxmlformats.org/officeDocument/2006/relationships/font" Target="fonts/Inter-boldItalic.fntdata"/><Relationship Id="rId32" Type="http://schemas.openxmlformats.org/officeDocument/2006/relationships/font" Target="fonts/Inter-italic.fntdata"/><Relationship Id="rId35" Type="http://schemas.openxmlformats.org/officeDocument/2006/relationships/font" Target="fonts/InstrumentSansSemiBold-bold.fntdata"/><Relationship Id="rId34" Type="http://schemas.openxmlformats.org/officeDocument/2006/relationships/font" Target="fonts/InstrumentSansSemiBold-regular.fntdata"/><Relationship Id="rId37" Type="http://schemas.openxmlformats.org/officeDocument/2006/relationships/font" Target="fonts/InstrumentSansSemiBold-boldItalic.fntdata"/><Relationship Id="rId36" Type="http://schemas.openxmlformats.org/officeDocument/2006/relationships/font" Target="fonts/InstrumentSansSemiBold-italic.fntdata"/><Relationship Id="rId39" Type="http://schemas.openxmlformats.org/officeDocument/2006/relationships/font" Target="fonts/InstrumentSansMedium-bold.fntdata"/><Relationship Id="rId38" Type="http://schemas.openxmlformats.org/officeDocument/2006/relationships/font" Target="fonts/InstrumentSansMedium-regular.fntdata"/><Relationship Id="rId20" Type="http://schemas.openxmlformats.org/officeDocument/2006/relationships/font" Target="fonts/InterSemiBold-regular.fntdata"/><Relationship Id="rId22" Type="http://schemas.openxmlformats.org/officeDocument/2006/relationships/font" Target="fonts/InterSemiBold-italic.fntdata"/><Relationship Id="rId21" Type="http://schemas.openxmlformats.org/officeDocument/2006/relationships/font" Target="fonts/InterSemiBold-bold.fntdata"/><Relationship Id="rId24" Type="http://schemas.openxmlformats.org/officeDocument/2006/relationships/font" Target="fonts/InterLight-regular.fntdata"/><Relationship Id="rId23" Type="http://schemas.openxmlformats.org/officeDocument/2006/relationships/font" Target="fonts/InterSemiBold-boldItalic.fntdata"/><Relationship Id="rId26" Type="http://schemas.openxmlformats.org/officeDocument/2006/relationships/font" Target="fonts/InterLight-italic.fntdata"/><Relationship Id="rId25" Type="http://schemas.openxmlformats.org/officeDocument/2006/relationships/font" Target="fonts/InterLight-bold.fntdata"/><Relationship Id="rId28" Type="http://schemas.openxmlformats.org/officeDocument/2006/relationships/font" Target="fonts/GowunBatang-regular.fntdata"/><Relationship Id="rId27" Type="http://schemas.openxmlformats.org/officeDocument/2006/relationships/font" Target="fonts/InterLight-boldItalic.fntdata"/><Relationship Id="rId29" Type="http://schemas.openxmlformats.org/officeDocument/2006/relationships/font" Target="fonts/GowunBatang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ad9ee1c913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ad9ee1c913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ad9ee1c913_0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3ad9ee1c913_0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ad9ee1c913_0_3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ad9ee1c913_0_3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ad9ee1c913_0_3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ad9ee1c913_0_3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3ad9ee1c913_0_2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3ad9ee1c913_0_2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ad9ee1c913_0_2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3ad9ee1c913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ad9ee1c913_0_2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3ad9ee1c913_0_2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3ad9ee1c913_0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3ad9ee1c913_0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ad9ee1c913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ad9ee1c913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ad9ee1c913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ad9ee1c913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ad9ee1c913_0_2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ad9ee1c913_0_2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ad9ee1c913_0_2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3ad9ee1c913_0_2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3ad9ee1c913_0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3ad9ee1c913_0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02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69" name="Google Shape;1669;p102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1670" name="Google Shape;1670;p102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71" name="Google Shape;1671;p102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1672" name="Google Shape;1672;p102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73" name="Google Shape;1673;p102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1674" name="Google Shape;1674;p10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5" name="Google Shape;1675;p102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77" name="Google Shape;1677;p102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8" name="Google Shape;1678;p102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9" name="Google Shape;1679;p10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0" name="Google Shape;1680;p102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81" name="Google Shape;1681;p102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82" name="Google Shape;1682;p102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83" name="Google Shape;1683;p102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86" name="Google Shape;1686;p103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87" name="Google Shape;1687;p103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88" name="Google Shape;1688;p10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89" name="Google Shape;1689;p103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0" name="Google Shape;1690;p103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91" name="Google Shape;1691;p103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3" name="Google Shape;1693;p103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6" name="Google Shape;1696;p10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7" name="Google Shape;1697;p10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8" name="Google Shape;1698;p104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99" name="Google Shape;1699;p104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00" name="Google Shape;1700;p10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05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3" name="Google Shape;1703;p10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04" name="Google Shape;1704;p10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05" name="Google Shape;1705;p105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706" name="Google Shape;1706;p105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07" name="Google Shape;1707;p10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0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0" name="Google Shape;1710;p10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11" name="Google Shape;1711;p10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12" name="Google Shape;1712;p106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713" name="Google Shape;1713;p106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1714" name="Google Shape;1714;p106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715" name="Google Shape;1715;p106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716" name="Google Shape;1716;p106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717" name="Google Shape;1717;p106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718" name="Google Shape;1718;p106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19" name="Google Shape;1719;p106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20" name="Google Shape;1720;p106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0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23" name="Google Shape;1723;p10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7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1726" name="Google Shape;1726;p10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27" name="Google Shape;1727;p107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28" name="Google Shape;1728;p107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29" name="Google Shape;1729;p107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30" name="Google Shape;1730;p107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1" name="Google Shape;1731;p10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34" name="Google Shape;1734;p108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8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8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37" name="Google Shape;1737;p10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8" name="Google Shape;1738;p108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9" name="Google Shape;1739;p108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40" name="Google Shape;1740;p108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1" name="Google Shape;1741;p10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9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44" name="Google Shape;1744;p10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109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46" name="Google Shape;1746;p109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747" name="Google Shape;1747;p109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748" name="Google Shape;1748;p109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749" name="Google Shape;1749;p109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0" name="Google Shape;1750;p109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9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2" name="Google Shape;1752;p10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3" name="Google Shape;1753;p109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110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1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7" name="Google Shape;1757;p11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8" name="Google Shape;1758;p110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9" name="Google Shape;1759;p110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0" name="Google Shape;1760;p110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1" name="Google Shape;1761;p110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2" name="Google Shape;1762;p110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3" name="Google Shape;1763;p110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4" name="Google Shape;1764;p110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5" name="Google Shape;1765;p110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6" name="Google Shape;1766;p110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7" name="Google Shape;1767;p110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8" name="Google Shape;1768;p110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9" name="Google Shape;1769;p110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0" name="Google Shape;1770;p110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1" name="Google Shape;1771;p1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774" name="Google Shape;1774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9" name="Google Shape;1779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2" name="Google Shape;1782;p1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3" name="Google Shape;1783;p1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88" name="Google Shape;1788;p1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793" name="Google Shape;1793;p1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4" name="Google Shape;1794;p1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9" name="Google Shape;1799;p1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2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3" name="Google Shape;1803;p12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4" name="Google Shape;1804;p12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5" name="Google Shape;1805;p12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6" name="Google Shape;1806;p12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7" name="Google Shape;1807;p12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8" name="Google Shape;1808;p12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1" name="Google Shape;1811;p12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12" name="Google Shape;1812;p12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2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815" name="Google Shape;1815;p12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16" name="Google Shape;1816;p12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8" name="Google Shape;1818;p12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2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21" name="Google Shape;1821;p12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22" name="Google Shape;1822;p12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823" name="Google Shape;1823;p12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4" name="Google Shape;1824;p12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5" name="Google Shape;1825;p12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6" name="Google Shape;1826;p12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2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29" name="Google Shape;1829;p12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30" name="Google Shape;1830;p12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31" name="Google Shape;1831;p12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32" name="Google Shape;1832;p12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833" name="Google Shape;1833;p12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4" name="Google Shape;1834;p12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5" name="Google Shape;1835;p12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6" name="Google Shape;1836;p12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9" name="Google Shape;1839;p12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2" name="Google Shape;1842;p12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43" name="Google Shape;1843;p12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44" name="Google Shape;1844;p12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5" name="Google Shape;1845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6" name="Google Shape;1846;p12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7" name="Google Shape;1847;p12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2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0" name="Google Shape;1850;p12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1" name="Google Shape;1851;p12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2" name="Google Shape;1852;p12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3" name="Google Shape;1853;p12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4" name="Google Shape;1854;p12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5" name="Google Shape;1855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6" name="Google Shape;1856;p12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7" name="Google Shape;1857;p12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8" name="Google Shape;1858;p12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3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3" name="Google Shape;1863;p13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4" name="Google Shape;1864;p13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5" name="Google Shape;1865;p13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6" name="Google Shape;1866;p13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7" name="Google Shape;1867;p13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Google Shape;1868;p13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9" name="Google Shape;1869;p13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p13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71" name="Google Shape;1871;p13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8" name="Google Shape;1428;p83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429" name="Google Shape;1429;p83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430" name="Google Shape;1430;p83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31" name="Google Shape;1431;p83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32" name="Google Shape;1432;p83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3" name="Google Shape;1433;p83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4" name="Google Shape;1434;p83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5" name="Google Shape;1435;p83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6" name="Google Shape;1436;p83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37" name="Google Shape;1437;p83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38" name="Google Shape;1438;p8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1441" name="Google Shape;1441;p8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1442" name="Google Shape;1442;p8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8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5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47" name="Google Shape;1447;p85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8" name="Google Shape;1448;p85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9" name="Google Shape;1449;p85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0" name="Google Shape;1450;p85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1451" name="Google Shape;1451;p85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1452" name="Google Shape;1452;p85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85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8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86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8" name="Google Shape;1458;p86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9" name="Google Shape;1459;p86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0" name="Google Shape;1460;p86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1" name="Google Shape;1461;p86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86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86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86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8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66" name="Google Shape;1466;p8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7" name="Google Shape;1467;p86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8" name="Google Shape;1468;p86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9" name="Google Shape;1469;p86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0" name="Google Shape;1470;p86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1" name="Google Shape;1471;p86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2" name="Google Shape;1472;p86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8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87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6" name="Google Shape;1476;p87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7" name="Google Shape;1477;p87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8" name="Google Shape;1478;p87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9" name="Google Shape;1479;p87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0" name="Google Shape;1480;p87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1" name="Google Shape;1481;p8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82" name="Google Shape;1482;p8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3" name="Google Shape;1483;p87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4" name="Google Shape;1484;p87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5" name="Google Shape;1485;p87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6" name="Google Shape;1486;p87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7" name="Google Shape;1487;p87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8" name="Google Shape;1488;p87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9" name="Google Shape;1489;p87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90" name="Google Shape;1490;p87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91" name="Google Shape;1491;p87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2" name="Google Shape;1492;p87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3" name="Google Shape;1493;p87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4" name="Google Shape;1494;p87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87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6" name="Google Shape;1496;p87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8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99" name="Google Shape;1499;p8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0" name="Google Shape;1500;p88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1" name="Google Shape;1501;p88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2" name="Google Shape;1502;p88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3" name="Google Shape;1503;p88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4" name="Google Shape;1504;p88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5" name="Google Shape;1505;p88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6" name="Google Shape;1506;p88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7" name="Google Shape;1507;p88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8" name="Google Shape;1508;p88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9" name="Google Shape;1509;p88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0" name="Google Shape;1510;p88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1" name="Google Shape;1511;p88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2" name="Google Shape;1512;p88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3" name="Google Shape;1513;p88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9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6" name="Google Shape;1516;p8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7" name="Google Shape;1517;p89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8" name="Google Shape;1518;p89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9" name="Google Shape;1519;p89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0" name="Google Shape;1520;p89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1" name="Google Shape;1521;p89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2" name="Google Shape;1522;p89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3" name="Google Shape;1523;p89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4" name="Google Shape;1524;p89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5" name="Google Shape;1525;p89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26" name="Google Shape;1526;p89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27" name="Google Shape;1527;p89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28" name="Google Shape;1528;p89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29" name="Google Shape;1529;p89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0" name="Google Shape;1530;p89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1" name="Google Shape;1531;p89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32" name="Google Shape;1532;p89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33" name="Google Shape;1533;p89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34" name="Google Shape;1534;p89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35" name="Google Shape;1535;p89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36" name="Google Shape;1536;p89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39" name="Google Shape;1539;p9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0" name="Google Shape;1540;p90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541" name="Google Shape;1541;p9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1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44" name="Google Shape;1544;p9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545" name="Google Shape;1545;p91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546" name="Google Shape;1546;p9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7" name="Google Shape;1547;p9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8" name="Google Shape;1548;p9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551" name="Google Shape;1551;p92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52" name="Google Shape;1552;p9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3" name="Google Shape;1553;p9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4" name="Google Shape;1554;p9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5" name="Google Shape;1555;p9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3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558" name="Google Shape;1558;p9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9" name="Google Shape;1559;p9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60" name="Google Shape;1560;p9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1" name="Google Shape;1561;p9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62" name="Google Shape;1562;p93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94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65" name="Google Shape;1565;p94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566" name="Google Shape;1566;p94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7" name="Google Shape;1567;p9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68" name="Google Shape;1568;p9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69" name="Google Shape;1569;p94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70" name="Google Shape;1570;p94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1" name="Google Shape;1571;p9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2" name="Google Shape;1572;p94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75" name="Google Shape;1575;p9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76" name="Google Shape;1576;p9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6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579" name="Google Shape;1579;p96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580" name="Google Shape;1580;p9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1" name="Google Shape;1581;p9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2" name="Google Shape;1582;p9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7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585" name="Google Shape;1585;p97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7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587" name="Google Shape;1587;p97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7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89" name="Google Shape;1589;p97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0" name="Google Shape;1590;p97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1" name="Google Shape;1591;p97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2" name="Google Shape;1592;p97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93" name="Google Shape;1593;p97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94" name="Google Shape;1594;p9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8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1597" name="Google Shape;1597;p9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8" name="Google Shape;1598;p9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9" name="Google Shape;1599;p9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0" name="Google Shape;1600;p9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1" name="Google Shape;1601;p98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2" name="Google Shape;1602;p98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3" name="Google Shape;1603;p98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4" name="Google Shape;1604;p98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5" name="Google Shape;1605;p98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6" name="Google Shape;1606;p98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7" name="Google Shape;1607;p98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8" name="Google Shape;1608;p98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9" name="Google Shape;1609;p98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9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12" name="Google Shape;1612;p9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13" name="Google Shape;1613;p9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4" name="Google Shape;1614;p99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15" name="Google Shape;1615;p99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16" name="Google Shape;1616;p99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17" name="Google Shape;1617;p99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18" name="Google Shape;1618;p99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619" name="Google Shape;1619;p99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0" name="Google Shape;1620;p99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1" name="Google Shape;1621;p99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1622" name="Google Shape;1622;p99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3" name="Google Shape;1623;p99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4" name="Google Shape;1624;p99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1625" name="Google Shape;1625;p99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6" name="Google Shape;1626;p99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27" name="Google Shape;1627;p9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0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30" name="Google Shape;1630;p10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31" name="Google Shape;1631;p10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2" name="Google Shape;1632;p100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1633" name="Google Shape;1633;p100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34" name="Google Shape;1634;p100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35" name="Google Shape;1635;p100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1636" name="Google Shape;1636;p100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37" name="Google Shape;1637;p100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38" name="Google Shape;1638;p100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1639" name="Google Shape;1639;p100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40" name="Google Shape;1640;p100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1641" name="Google Shape;1641;p100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10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5" name="Google Shape;1645;p10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6" name="Google Shape;1646;p10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7" name="Google Shape;1647;p10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49" name="Google Shape;1649;p101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0" name="Google Shape;1650;p101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1" name="Google Shape;1651;p101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2" name="Google Shape;1652;p101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3" name="Google Shape;1653;p101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4" name="Google Shape;1654;p101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5" name="Google Shape;1655;p101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6" name="Google Shape;1656;p101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7" name="Google Shape;1657;p101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8" name="Google Shape;1658;p101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59" name="Google Shape;1659;p101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0" name="Google Shape;1660;p101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1" name="Google Shape;1661;p101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2" name="Google Shape;1662;p101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3" name="Google Shape;1663;p101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4" name="Google Shape;1664;p101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5" name="Google Shape;1665;p101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666" name="Google Shape;1666;p101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2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24" name="Google Shape;1424;p82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425" name="Google Shape;1425;p82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pdf/2502.07184?utm_source=chatgpt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32"/>
          <p:cNvSpPr/>
          <p:nvPr/>
        </p:nvSpPr>
        <p:spPr>
          <a:xfrm>
            <a:off x="382351" y="4457250"/>
            <a:ext cx="22914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By Aishly Manglani</a:t>
            </a:r>
            <a:endParaRPr sz="16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877" name="Google Shape;1877;p132"/>
          <p:cNvSpPr txBox="1"/>
          <p:nvPr>
            <p:ph type="title"/>
          </p:nvPr>
        </p:nvSpPr>
        <p:spPr>
          <a:xfrm>
            <a:off x="284700" y="366850"/>
            <a:ext cx="83541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Refine Knowledge of Large Language Models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via Adaptive Contrastive Learning</a:t>
            </a:r>
            <a:endParaRPr sz="3000"/>
          </a:p>
        </p:txBody>
      </p:sp>
      <p:sp>
        <p:nvSpPr>
          <p:cNvPr id="1878" name="Google Shape;1878;p132"/>
          <p:cNvSpPr txBox="1"/>
          <p:nvPr/>
        </p:nvSpPr>
        <p:spPr>
          <a:xfrm>
            <a:off x="284625" y="2233200"/>
            <a:ext cx="434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presentation based on the research paper: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D96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https://arxiv.org/pdf/2502.07184</a:t>
            </a:r>
            <a:endParaRPr sz="1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41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Result and Finding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71" name="Google Shape;1971;p141"/>
          <p:cNvSpPr txBox="1"/>
          <p:nvPr>
            <p:ph idx="5" type="body"/>
          </p:nvPr>
        </p:nvSpPr>
        <p:spPr>
          <a:xfrm>
            <a:off x="3812650" y="767550"/>
            <a:ext cx="4874100" cy="3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ACL leads to:</a:t>
            </a:r>
            <a:endParaRPr sz="1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Fewer hallucinations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More accurate “I don’t know” responses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Better factual accuracy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More reliable and transparent answers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Before ACL → the model invented facts.</a:t>
            </a:r>
            <a:br>
              <a:rPr lang="en" sz="1200"/>
            </a:br>
            <a:r>
              <a:rPr lang="en" sz="1200"/>
              <a:t> After ACL → the model corrected itself or admitted uncertainty.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2" name="Google Shape;1972;p14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42"/>
          <p:cNvSpPr txBox="1"/>
          <p:nvPr>
            <p:ph idx="2" type="body"/>
          </p:nvPr>
        </p:nvSpPr>
        <p:spPr>
          <a:xfrm>
            <a:off x="805800" y="819275"/>
            <a:ext cx="7532400" cy="372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 Metrics included:</a:t>
            </a:r>
            <a:endParaRPr sz="1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Accuracy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Truthfulness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Honesty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Calibration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Hallucination rate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ACL performed better across all metrics.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8" name="Google Shape;1978;p142"/>
          <p:cNvSpPr txBox="1"/>
          <p:nvPr>
            <p:ph type="title"/>
          </p:nvPr>
        </p:nvSpPr>
        <p:spPr>
          <a:xfrm>
            <a:off x="800350" y="753800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Evaluation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43"/>
          <p:cNvSpPr/>
          <p:nvPr/>
        </p:nvSpPr>
        <p:spPr>
          <a:xfrm>
            <a:off x="4629475" y="474900"/>
            <a:ext cx="4227300" cy="4193700"/>
          </a:xfrm>
          <a:prstGeom prst="roundRect">
            <a:avLst>
              <a:gd fmla="val 455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984" name="Google Shape;198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1985" name="Google Shape;1985;p143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Conclusion</a:t>
            </a:r>
            <a:endParaRPr sz="2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86" name="Google Shape;1986;p143"/>
          <p:cNvSpPr txBox="1"/>
          <p:nvPr/>
        </p:nvSpPr>
        <p:spPr>
          <a:xfrm>
            <a:off x="4629475" y="625800"/>
            <a:ext cx="42273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2743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authors conclude: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Hallucinations can be reduced by improving how models understand their own knowledge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Adaptive Contrastive Learning offers a human-inspired solution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ACL teaches models to: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reinforce correct knowledge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correct mistakes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deepen partial understanding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recognize uncertainty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makes LLMs safer, more accurate, and more trustworthy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87" name="Google Shape;1987;p14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44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33"/>
          <p:cNvSpPr/>
          <p:nvPr/>
        </p:nvSpPr>
        <p:spPr>
          <a:xfrm>
            <a:off x="284700" y="2037676"/>
            <a:ext cx="2055000" cy="26322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84" name="Google Shape;1884;p133"/>
          <p:cNvSpPr/>
          <p:nvPr/>
        </p:nvSpPr>
        <p:spPr>
          <a:xfrm>
            <a:off x="2457075" y="2037676"/>
            <a:ext cx="2055000" cy="2632200"/>
          </a:xfrm>
          <a:prstGeom prst="roundRect">
            <a:avLst>
              <a:gd fmla="val 10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85" name="Google Shape;1885;p133"/>
          <p:cNvSpPr/>
          <p:nvPr/>
        </p:nvSpPr>
        <p:spPr>
          <a:xfrm>
            <a:off x="4629475" y="2037676"/>
            <a:ext cx="2055000" cy="2632200"/>
          </a:xfrm>
          <a:prstGeom prst="roundRect">
            <a:avLst>
              <a:gd fmla="val 100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86" name="Google Shape;1886;p133"/>
          <p:cNvSpPr/>
          <p:nvPr/>
        </p:nvSpPr>
        <p:spPr>
          <a:xfrm>
            <a:off x="6801850" y="2037676"/>
            <a:ext cx="2055000" cy="2632200"/>
          </a:xfrm>
          <a:prstGeom prst="roundRect">
            <a:avLst>
              <a:gd fmla="val 978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87" name="Google Shape;1887;p133"/>
          <p:cNvSpPr txBox="1"/>
          <p:nvPr>
            <p:ph idx="3" type="body"/>
          </p:nvPr>
        </p:nvSpPr>
        <p:spPr>
          <a:xfrm>
            <a:off x="280875" y="279107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LLMs are powerful, but they sometimes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hallucinate</a:t>
            </a:r>
            <a:endParaRPr sz="1200"/>
          </a:p>
        </p:txBody>
      </p:sp>
      <p:sp>
        <p:nvSpPr>
          <p:cNvPr id="1888" name="Google Shape;1888;p133"/>
          <p:cNvSpPr txBox="1"/>
          <p:nvPr>
            <p:ph idx="4" type="body"/>
          </p:nvPr>
        </p:nvSpPr>
        <p:spPr>
          <a:xfrm>
            <a:off x="2454525" y="2737453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Hallucinations = confident answers that are actually wrong</a:t>
            </a:r>
            <a:endParaRPr/>
          </a:p>
        </p:txBody>
      </p:sp>
      <p:sp>
        <p:nvSpPr>
          <p:cNvPr id="1889" name="Google Shape;1889;p133"/>
          <p:cNvSpPr txBox="1"/>
          <p:nvPr>
            <p:ph idx="1" type="body"/>
          </p:nvPr>
        </p:nvSpPr>
        <p:spPr>
          <a:xfrm>
            <a:off x="4629475" y="279107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mistakes happen not just from missing facts</a:t>
            </a:r>
            <a:endParaRPr sz="1400"/>
          </a:p>
        </p:txBody>
      </p:sp>
      <p:sp>
        <p:nvSpPr>
          <p:cNvPr id="1890" name="Google Shape;1890;p133"/>
          <p:cNvSpPr txBox="1"/>
          <p:nvPr>
            <p:ph idx="2" type="body"/>
          </p:nvPr>
        </p:nvSpPr>
        <p:spPr>
          <a:xfrm>
            <a:off x="6801875" y="28630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come from the model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misunderstanding what it knows</a:t>
            </a:r>
            <a:endParaRPr sz="1400"/>
          </a:p>
        </p:txBody>
      </p:sp>
      <p:sp>
        <p:nvSpPr>
          <p:cNvPr id="1891" name="Google Shape;1891;p13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2" name="Google Shape;1892;p133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Paper Matters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893" name="Google Shape;1893;p133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4" name="Google Shape;1894;p133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5" name="Google Shape;1895;p133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6" name="Google Shape;1896;p133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7" name="Google Shape;1897;p133"/>
          <p:cNvSpPr txBox="1"/>
          <p:nvPr/>
        </p:nvSpPr>
        <p:spPr>
          <a:xfrm>
            <a:off x="254250" y="1149900"/>
            <a:ext cx="8302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600"/>
              <a:t>The paper proposes a solution called Adaptive Contrastive Learning (ACL)</a:t>
            </a:r>
            <a:br>
              <a:rPr b="1" lang="en" sz="1600"/>
            </a:b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3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3" name="Google Shape;1903;p13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Paper tries to solve</a:t>
            </a:r>
            <a:endParaRPr/>
          </a:p>
        </p:txBody>
      </p:sp>
      <p:sp>
        <p:nvSpPr>
          <p:cNvPr id="1904" name="Google Shape;1904;p134"/>
          <p:cNvSpPr txBox="1"/>
          <p:nvPr/>
        </p:nvSpPr>
        <p:spPr>
          <a:xfrm>
            <a:off x="537450" y="1440225"/>
            <a:ext cx="56067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LLMs currently struggle with: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Knowing what they truly know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Knowing what they only partially know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Correcting wrong knowledge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Recognizing when they simply </a:t>
            </a:r>
            <a:r>
              <a:rPr b="1" lang="en"/>
              <a:t>do not know</a:t>
            </a:r>
            <a:br>
              <a:rPr b="1" lang="en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/>
              <a:t>This leads to misleading or unsafe answers.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35"/>
          <p:cNvSpPr txBox="1"/>
          <p:nvPr>
            <p:ph idx="3" type="body"/>
          </p:nvPr>
        </p:nvSpPr>
        <p:spPr>
          <a:xfrm>
            <a:off x="411550" y="1092600"/>
            <a:ext cx="7721100" cy="3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Humans naturally separate knowledge into: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 knowledge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Partial knowledge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Incorrect knowledge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Unknowns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LLMs do not do this automatically. ACL aims to bring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human-like learning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LLMs.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accent1"/>
              </a:highlight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910" name="Google Shape;1910;p13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1" name="Google Shape;1911;p135"/>
          <p:cNvSpPr txBox="1"/>
          <p:nvPr>
            <p:ph idx="4294967295" type="title"/>
          </p:nvPr>
        </p:nvSpPr>
        <p:spPr>
          <a:xfrm>
            <a:off x="411550" y="474750"/>
            <a:ext cx="6794100" cy="45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Human Learning as Inspiration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36"/>
          <p:cNvSpPr txBox="1"/>
          <p:nvPr>
            <p:ph idx="1" type="body"/>
          </p:nvPr>
        </p:nvSpPr>
        <p:spPr>
          <a:xfrm>
            <a:off x="4408075" y="286200"/>
            <a:ext cx="4552800" cy="401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paper explains key problems: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systems only use “known” vs “unknown”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ignore the important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 areas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rarely say “I don’t know”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Hallucinations often come from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unknown unknowns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Contrastive learning helps humans compare right and wrong ideas but LLMs rarely use it to refine their knowledge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17" name="Google Shape;1917;p136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current methods fall short</a:t>
            </a:r>
            <a:endParaRPr sz="3600"/>
          </a:p>
        </p:txBody>
      </p:sp>
      <p:sp>
        <p:nvSpPr>
          <p:cNvPr id="1918" name="Google Shape;1918;p13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37"/>
          <p:cNvSpPr/>
          <p:nvPr/>
        </p:nvSpPr>
        <p:spPr>
          <a:xfrm>
            <a:off x="2960625" y="1923625"/>
            <a:ext cx="2890200" cy="2715600"/>
          </a:xfrm>
          <a:prstGeom prst="roundRect">
            <a:avLst>
              <a:gd fmla="val 455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24" name="Google Shape;1924;p137"/>
          <p:cNvSpPr txBox="1"/>
          <p:nvPr/>
        </p:nvSpPr>
        <p:spPr>
          <a:xfrm>
            <a:off x="284700" y="474750"/>
            <a:ext cx="63999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 </a:t>
            </a:r>
            <a:r>
              <a:rPr lang="en" sz="2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Strengths of LLMs (Despite Hallucinations)</a:t>
            </a:r>
            <a:endParaRPr sz="2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25" name="Google Shape;1925;p137"/>
          <p:cNvSpPr txBox="1"/>
          <p:nvPr/>
        </p:nvSpPr>
        <p:spPr>
          <a:xfrm>
            <a:off x="3286725" y="2072275"/>
            <a:ext cx="22380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Understanding enormous amounts of text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Grasping context and subtle language cues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Learning new tasks with little data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Handling text, images, audio, and mixed formats</a:t>
            </a:r>
            <a:br>
              <a:rPr lang="en" sz="1100"/>
            </a:br>
            <a:endParaRPr sz="1000">
              <a:solidFill>
                <a:schemeClr val="lt1"/>
              </a:solidFill>
              <a:highlight>
                <a:schemeClr val="dk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26" name="Google Shape;1926;p137"/>
          <p:cNvSpPr txBox="1"/>
          <p:nvPr>
            <p:ph idx="1" type="body"/>
          </p:nvPr>
        </p:nvSpPr>
        <p:spPr>
          <a:xfrm>
            <a:off x="2179875" y="1440150"/>
            <a:ext cx="29667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LLMs are excellent at: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7" name="Google Shape;1927;p13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38"/>
          <p:cNvSpPr/>
          <p:nvPr/>
        </p:nvSpPr>
        <p:spPr>
          <a:xfrm>
            <a:off x="4629475" y="474900"/>
            <a:ext cx="4227300" cy="4193700"/>
          </a:xfrm>
          <a:prstGeom prst="roundRect">
            <a:avLst>
              <a:gd fmla="val 455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933" name="Google Shape;193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" y="474750"/>
            <a:ext cx="4227300" cy="4194300"/>
          </a:xfrm>
          <a:prstGeom prst="roundRect">
            <a:avLst>
              <a:gd fmla="val 3971" name="adj"/>
            </a:avLst>
          </a:prstGeom>
          <a:noFill/>
          <a:ln>
            <a:noFill/>
          </a:ln>
        </p:spPr>
      </p:pic>
      <p:sp>
        <p:nvSpPr>
          <p:cNvPr id="1934" name="Google Shape;1934;p138"/>
          <p:cNvSpPr txBox="1"/>
          <p:nvPr/>
        </p:nvSpPr>
        <p:spPr>
          <a:xfrm>
            <a:off x="288350" y="2088525"/>
            <a:ext cx="4227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Four Knowledge States</a:t>
            </a:r>
            <a:endParaRPr sz="24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35" name="Google Shape;1935;p138"/>
          <p:cNvSpPr txBox="1"/>
          <p:nvPr/>
        </p:nvSpPr>
        <p:spPr>
          <a:xfrm>
            <a:off x="4683025" y="1174725"/>
            <a:ext cx="40029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2743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 paper groups model knowledge into four categories: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Correct and Confident</a:t>
            </a:r>
            <a:r>
              <a:rPr lang="en" sz="1200"/>
              <a:t> (Known Knowns)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Correct but Uncertain</a:t>
            </a:r>
            <a:r>
              <a:rPr lang="en" sz="1200"/>
              <a:t> (Unknown Knowns)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Incorrect Knowledge</a:t>
            </a:r>
            <a:r>
              <a:rPr lang="en" sz="1200"/>
              <a:t> (Wrong Knowns)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Missing Knowledge</a:t>
            </a:r>
            <a:r>
              <a:rPr lang="en" sz="1200"/>
              <a:t> (Known Unknowns)</a:t>
            </a:r>
            <a:br>
              <a:rPr lang="en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These categories help determine how the model should learn.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36" name="Google Shape;1936;p13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39"/>
          <p:cNvSpPr txBox="1"/>
          <p:nvPr>
            <p:ph type="title"/>
          </p:nvPr>
        </p:nvSpPr>
        <p:spPr>
          <a:xfrm>
            <a:off x="348900" y="28620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Contrastive Learning(ACL)</a:t>
            </a:r>
            <a:endParaRPr/>
          </a:p>
        </p:txBody>
      </p:sp>
      <p:sp>
        <p:nvSpPr>
          <p:cNvPr id="1942" name="Google Shape;1942;p139"/>
          <p:cNvSpPr txBox="1"/>
          <p:nvPr>
            <p:ph idx="1" type="body"/>
          </p:nvPr>
        </p:nvSpPr>
        <p:spPr>
          <a:xfrm>
            <a:off x="644400" y="1164475"/>
            <a:ext cx="33600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ACL helps the model refine its knowledge through:</a:t>
            </a:r>
            <a:endParaRPr sz="1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Strengthening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Deepening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Correcting</a:t>
            </a:r>
            <a:br>
              <a:rPr lang="en" sz="1200"/>
            </a:b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200"/>
              <a:t>Admitting uncertainty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ACL uses different techniques depending on the knowledge type.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3" name="Google Shape;1943;p13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4" name="Google Shape;1944;p139" title="Screenshot 2025-12-03 1952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487" y="961175"/>
            <a:ext cx="4173974" cy="405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40"/>
          <p:cNvSpPr/>
          <p:nvPr/>
        </p:nvSpPr>
        <p:spPr>
          <a:xfrm>
            <a:off x="3244399" y="1198050"/>
            <a:ext cx="2172600" cy="3745800"/>
          </a:xfrm>
          <a:prstGeom prst="roundRect">
            <a:avLst>
              <a:gd fmla="val 100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50" name="Google Shape;1950;p140"/>
          <p:cNvSpPr/>
          <p:nvPr/>
        </p:nvSpPr>
        <p:spPr>
          <a:xfrm>
            <a:off x="5772575" y="1114125"/>
            <a:ext cx="3084300" cy="3673800"/>
          </a:xfrm>
          <a:prstGeom prst="roundRect">
            <a:avLst>
              <a:gd fmla="val 978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51" name="Google Shape;1951;p140"/>
          <p:cNvSpPr/>
          <p:nvPr/>
        </p:nvSpPr>
        <p:spPr>
          <a:xfrm>
            <a:off x="593100" y="1114125"/>
            <a:ext cx="2114400" cy="3673800"/>
          </a:xfrm>
          <a:prstGeom prst="roundRect">
            <a:avLst>
              <a:gd fmla="val 100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52" name="Google Shape;1952;p14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3" name="Google Shape;1953;p140"/>
          <p:cNvSpPr txBox="1"/>
          <p:nvPr>
            <p:ph idx="7" type="body"/>
          </p:nvPr>
        </p:nvSpPr>
        <p:spPr>
          <a:xfrm>
            <a:off x="3075730" y="1965503"/>
            <a:ext cx="2358000" cy="2766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 and confident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reinforce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 but uncertain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clearer positive examples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Incorrect knowledge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stronger negative samples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knowledge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encourage honest “I don’t know” responses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40"/>
          <p:cNvSpPr txBox="1"/>
          <p:nvPr>
            <p:ph idx="13" type="body"/>
          </p:nvPr>
        </p:nvSpPr>
        <p:spPr>
          <a:xfrm>
            <a:off x="5629025" y="1953888"/>
            <a:ext cx="3371400" cy="2766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 knowledge representations closer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incorrect representations farther apart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40"/>
          <p:cNvSpPr txBox="1"/>
          <p:nvPr>
            <p:ph type="title"/>
          </p:nvPr>
        </p:nvSpPr>
        <p:spPr>
          <a:xfrm>
            <a:off x="284700" y="2254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ACL Steps</a:t>
            </a:r>
            <a:endParaRPr/>
          </a:p>
        </p:txBody>
      </p:sp>
      <p:sp>
        <p:nvSpPr>
          <p:cNvPr id="1956" name="Google Shape;1956;p140"/>
          <p:cNvSpPr txBox="1"/>
          <p:nvPr>
            <p:ph idx="4" type="body"/>
          </p:nvPr>
        </p:nvSpPr>
        <p:spPr>
          <a:xfrm>
            <a:off x="653963" y="2540999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check: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How often it is correct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How often it claims it knows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How often it shows uncertainty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0"/>
          <p:cNvSpPr txBox="1"/>
          <p:nvPr>
            <p:ph idx="5" type="title"/>
          </p:nvPr>
        </p:nvSpPr>
        <p:spPr>
          <a:xfrm>
            <a:off x="648863" y="17232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Knowledge Boundaries</a:t>
            </a:r>
            <a:endParaRPr/>
          </a:p>
        </p:txBody>
      </p:sp>
      <p:sp>
        <p:nvSpPr>
          <p:cNvPr id="1958" name="Google Shape;1958;p140"/>
          <p:cNvSpPr txBox="1"/>
          <p:nvPr>
            <p:ph idx="6" type="title"/>
          </p:nvPr>
        </p:nvSpPr>
        <p:spPr>
          <a:xfrm>
            <a:off x="654088" y="1305750"/>
            <a:ext cx="1068000" cy="4407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9" name="Google Shape;1959;p140"/>
          <p:cNvSpPr txBox="1"/>
          <p:nvPr>
            <p:ph idx="8" type="title"/>
          </p:nvPr>
        </p:nvSpPr>
        <p:spPr>
          <a:xfrm>
            <a:off x="3301388" y="1432174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Sampling</a:t>
            </a:r>
            <a:endParaRPr/>
          </a:p>
        </p:txBody>
      </p:sp>
      <p:sp>
        <p:nvSpPr>
          <p:cNvPr id="1960" name="Google Shape;1960;p140"/>
          <p:cNvSpPr txBox="1"/>
          <p:nvPr>
            <p:ph idx="9" type="title"/>
          </p:nvPr>
        </p:nvSpPr>
        <p:spPr>
          <a:xfrm>
            <a:off x="3422275" y="1305750"/>
            <a:ext cx="1068000" cy="4407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61" name="Google Shape;1961;p140"/>
          <p:cNvSpPr txBox="1"/>
          <p:nvPr>
            <p:ph idx="14" type="title"/>
          </p:nvPr>
        </p:nvSpPr>
        <p:spPr>
          <a:xfrm>
            <a:off x="5772601" y="1429732"/>
            <a:ext cx="22605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Learning</a:t>
            </a:r>
            <a:endParaRPr/>
          </a:p>
        </p:txBody>
      </p:sp>
      <p:sp>
        <p:nvSpPr>
          <p:cNvPr id="1962" name="Google Shape;1962;p140"/>
          <p:cNvSpPr txBox="1"/>
          <p:nvPr>
            <p:ph idx="15" type="title"/>
          </p:nvPr>
        </p:nvSpPr>
        <p:spPr>
          <a:xfrm>
            <a:off x="5772563" y="1305750"/>
            <a:ext cx="1068000" cy="4407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63" name="Google Shape;1963;p140"/>
          <p:cNvSpPr/>
          <p:nvPr/>
        </p:nvSpPr>
        <p:spPr>
          <a:xfrm>
            <a:off x="5078788" y="1292131"/>
            <a:ext cx="105300" cy="10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64" name="Google Shape;1964;p140"/>
          <p:cNvSpPr/>
          <p:nvPr/>
        </p:nvSpPr>
        <p:spPr>
          <a:xfrm>
            <a:off x="7581100" y="1298856"/>
            <a:ext cx="105300" cy="10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65" name="Google Shape;1965;p140"/>
          <p:cNvSpPr/>
          <p:nvPr/>
        </p:nvSpPr>
        <p:spPr>
          <a:xfrm>
            <a:off x="2430600" y="1298856"/>
            <a:ext cx="105300" cy="1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